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  <p:sldMasterId id="2147483677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5143500" type="screen16x9"/>
  <p:notesSz cx="6858000" cy="9144000"/>
  <p:embeddedFontLst>
    <p:embeddedFont>
      <p:font typeface="Merriweather Sans" panose="020B0604020202020204" charset="0"/>
      <p:regular r:id="rId14"/>
      <p:bold r:id="rId15"/>
      <p:italic r:id="rId16"/>
      <p:boldItalic r:id="rId17"/>
    </p:embeddedFont>
    <p:embeddedFont>
      <p:font typeface="Montserrat" panose="020B0604020202020204" charset="0"/>
      <p:regular r:id="rId18"/>
      <p:bold r:id="rId19"/>
      <p:italic r:id="rId20"/>
      <p:boldItalic r:id="rId21"/>
    </p:embeddedFont>
    <p:embeddedFont>
      <p:font typeface="Gill Sans" panose="020B0604020202020204" charset="0"/>
      <p:regular r:id="rId22"/>
      <p:bold r:id="rId23"/>
    </p:embeddedFon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Montserrat ExtraBold" panose="020B0604020202020204" charset="0"/>
      <p:bold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-8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48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0432c6940_0_3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g70432c6940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0432c6940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g70432c6940_0_3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0432c6940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0432c6940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0432c6940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g70432c6940_0_3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75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0432c6940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" name="Google Shape;164;g70432c6940_0_3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7500"/>
              </a:lnSpc>
              <a:spcBef>
                <a:spcPts val="210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0432c6940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g70432c6940_0_3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erriweather Sans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0432c6940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631825"/>
            <a:ext cx="5613400" cy="3157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g70432c6940_0_444:notes"/>
          <p:cNvSpPr txBox="1">
            <a:spLocks noGrp="1"/>
          </p:cNvSpPr>
          <p:nvPr>
            <p:ph type="body" idx="1"/>
          </p:nvPr>
        </p:nvSpPr>
        <p:spPr>
          <a:xfrm>
            <a:off x="922515" y="4000317"/>
            <a:ext cx="5073900" cy="3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erriweather Sans"/>
              <a:buNone/>
            </a:pPr>
            <a:endParaRPr sz="1000" dirty="0"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0432c6940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0432c6940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0432c6940_0_5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70432c6940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652463" y="862013"/>
            <a:ext cx="78390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652463" y="2647950"/>
            <a:ext cx="78390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1800"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652463" y="133350"/>
            <a:ext cx="78390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652463" y="1462088"/>
            <a:ext cx="7839000" cy="3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2 Column">
  <p:cSld name="Title &amp; Bullets - 2 Colum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652463" y="133350"/>
            <a:ext cx="78390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652463" y="1462088"/>
            <a:ext cx="7839000" cy="3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4000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1pPr>
            <a:lvl2pPr marL="914400" lvl="1" indent="-4000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2pPr>
            <a:lvl3pPr marL="1371600" lvl="2" indent="-4000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3pPr>
            <a:lvl4pPr marL="1828800" lvl="3" indent="-4000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4pPr>
            <a:lvl5pPr marL="2286000" lvl="4" indent="-40005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652463" y="666750"/>
            <a:ext cx="7839000" cy="3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1pPr>
            <a:lvl2pPr marL="914400" lvl="1" indent="-3048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3pPr>
            <a:lvl4pPr marL="1828800" lvl="3" indent="-3048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4pPr>
            <a:lvl5pPr marL="2286000" lvl="4" indent="-30480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933450" y="133350"/>
            <a:ext cx="72771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652463" y="1566863"/>
            <a:ext cx="78390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>
            <a:spLocks noGrp="1"/>
          </p:cNvSpPr>
          <p:nvPr>
            <p:ph type="pic" idx="2"/>
          </p:nvPr>
        </p:nvSpPr>
        <p:spPr>
          <a:xfrm>
            <a:off x="2395538" y="862013"/>
            <a:ext cx="43530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652463" y="3886200"/>
            <a:ext cx="78390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 Reflection">
  <p:cSld name="Photo - Horizontal Reflec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>
            <a:spLocks noGrp="1"/>
          </p:cNvSpPr>
          <p:nvPr>
            <p:ph type="pic" idx="2"/>
          </p:nvPr>
        </p:nvSpPr>
        <p:spPr>
          <a:xfrm>
            <a:off x="2395538" y="862013"/>
            <a:ext cx="4353000" cy="2448000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652463" y="3886200"/>
            <a:ext cx="78390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>
            <a:spLocks noGrp="1"/>
          </p:cNvSpPr>
          <p:nvPr>
            <p:ph type="pic" idx="2"/>
          </p:nvPr>
        </p:nvSpPr>
        <p:spPr>
          <a:xfrm>
            <a:off x="5834063" y="952500"/>
            <a:ext cx="2424000" cy="32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652463" y="804863"/>
            <a:ext cx="47052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652463" y="2586038"/>
            <a:ext cx="47052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 Reflection">
  <p:cSld name="Photo - Vertical Reflec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>
            <a:spLocks noGrp="1"/>
          </p:cNvSpPr>
          <p:nvPr>
            <p:ph type="pic" idx="2"/>
          </p:nvPr>
        </p:nvSpPr>
        <p:spPr>
          <a:xfrm>
            <a:off x="5834063" y="952500"/>
            <a:ext cx="2424000" cy="3233700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652463" y="804863"/>
            <a:ext cx="47052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652463" y="2586038"/>
            <a:ext cx="4705200" cy="17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Gill Sans"/>
              <a:buNone/>
              <a:defRPr sz="1700"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>
            <a:spLocks noGrp="1"/>
          </p:cNvSpPr>
          <p:nvPr>
            <p:ph type="pic" idx="2"/>
          </p:nvPr>
        </p:nvSpPr>
        <p:spPr>
          <a:xfrm>
            <a:off x="5429250" y="1547813"/>
            <a:ext cx="2281200" cy="30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title"/>
          </p:nvPr>
        </p:nvSpPr>
        <p:spPr>
          <a:xfrm>
            <a:off x="652463" y="133350"/>
            <a:ext cx="78390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1"/>
          </p:nvPr>
        </p:nvSpPr>
        <p:spPr>
          <a:xfrm>
            <a:off x="652463" y="1462088"/>
            <a:ext cx="3828900" cy="3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lvl="0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1pPr>
            <a:lvl2pPr marL="914400" lvl="1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2pPr>
            <a:lvl3pPr marL="1371600" lvl="2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3pPr>
            <a:lvl4pPr marL="1828800" lvl="3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4pPr>
            <a:lvl5pPr marL="2286000" lvl="4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Left">
  <p:cSld name="Title &amp; Bullets - Lef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652463" y="133350"/>
            <a:ext cx="78390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652463" y="1462088"/>
            <a:ext cx="3828900" cy="3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lvl="0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1pPr>
            <a:lvl2pPr marL="914400" lvl="1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2pPr>
            <a:lvl3pPr marL="1371600" lvl="2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3pPr>
            <a:lvl4pPr marL="1828800" lvl="3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4pPr>
            <a:lvl5pPr marL="2286000" lvl="4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Right">
  <p:cSld name="Title &amp; Bullets - Righ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52463" y="133350"/>
            <a:ext cx="78390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4981575" y="1462088"/>
            <a:ext cx="3510000" cy="3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lvl="0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1pPr>
            <a:lvl2pPr marL="914400" lvl="1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2pPr>
            <a:lvl3pPr marL="1371600" lvl="2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3pPr>
            <a:lvl4pPr marL="1828800" lvl="3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4pPr>
            <a:lvl5pPr marL="2286000" lvl="4" indent="-40005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Gill Sans"/>
              <a:buChar char="•"/>
              <a:defRPr sz="1600"/>
            </a:lvl5pPr>
            <a:lvl6pPr marL="2743200" lvl="5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6pPr>
            <a:lvl7pPr marL="3200400" lvl="6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7pPr>
            <a:lvl8pPr marL="3657600" lvl="7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8pPr>
            <a:lvl9pPr marL="4114800" lvl="8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"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0" descr="image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050" y="4772943"/>
            <a:ext cx="1319753" cy="2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0"/>
          <p:cNvSpPr txBox="1"/>
          <p:nvPr/>
        </p:nvSpPr>
        <p:spPr>
          <a:xfrm>
            <a:off x="7346513" y="4839038"/>
            <a:ext cx="17010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2F45"/>
              </a:buClr>
              <a:buSzPts val="900"/>
              <a:buFont typeface="Montserrat"/>
              <a:buNone/>
            </a:pPr>
            <a:r>
              <a:rPr lang="en" sz="900">
                <a:solidFill>
                  <a:srgbClr val="29AACB"/>
                </a:solidFill>
                <a:latin typeface="Montserrat"/>
                <a:ea typeface="Montserrat"/>
                <a:cs typeface="Montserrat"/>
                <a:sym typeface="Montserrat"/>
              </a:rPr>
              <a:t>Proprietary and Confidential</a:t>
            </a:r>
            <a:endParaRPr sz="900">
              <a:solidFill>
                <a:srgbClr val="29AAC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4" name="Google Shape;114;p30"/>
          <p:cNvCxnSpPr/>
          <p:nvPr/>
        </p:nvCxnSpPr>
        <p:spPr>
          <a:xfrm>
            <a:off x="3721498" y="658732"/>
            <a:ext cx="1701000" cy="0"/>
          </a:xfrm>
          <a:prstGeom prst="straightConnector1">
            <a:avLst/>
          </a:prstGeom>
          <a:noFill/>
          <a:ln w="76200" cap="rnd" cmpd="sng">
            <a:solidFill>
              <a:srgbClr val="29AACB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15" name="Google Shape;115;p30"/>
          <p:cNvCxnSpPr/>
          <p:nvPr/>
        </p:nvCxnSpPr>
        <p:spPr>
          <a:xfrm rot="10800000" flipH="1">
            <a:off x="47679" y="4696394"/>
            <a:ext cx="9002400" cy="33900"/>
          </a:xfrm>
          <a:prstGeom prst="straightConnector1">
            <a:avLst/>
          </a:prstGeom>
          <a:noFill/>
          <a:ln w="9525" cap="rnd" cmpd="sng">
            <a:solidFill>
              <a:srgbClr val="29AAC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52463" y="133350"/>
            <a:ext cx="7839000" cy="12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ill Sans"/>
              <a:buNone/>
              <a:defRPr sz="44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52463" y="1462088"/>
            <a:ext cx="7839000" cy="3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457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ill Sans"/>
              <a:buChar char="•"/>
              <a:defRPr sz="21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172773" y="4910138"/>
            <a:ext cx="932340" cy="19264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" y="0"/>
            <a:ext cx="9143950" cy="514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06602">
            <a:off x="8004163" y="2602892"/>
            <a:ext cx="518521" cy="61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2576">
            <a:off x="4311007" y="708870"/>
            <a:ext cx="678387" cy="86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471315">
            <a:off x="605108" y="1082648"/>
            <a:ext cx="1529285" cy="170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9515" y="453729"/>
            <a:ext cx="2233841" cy="63502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1"/>
          <p:cNvSpPr/>
          <p:nvPr/>
        </p:nvSpPr>
        <p:spPr>
          <a:xfrm>
            <a:off x="0" y="3727025"/>
            <a:ext cx="9144000" cy="1210200"/>
          </a:xfrm>
          <a:prstGeom prst="rect">
            <a:avLst/>
          </a:prstGeom>
          <a:solidFill>
            <a:srgbClr val="FFFFFF">
              <a:alpha val="87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900" y="4182100"/>
            <a:ext cx="35623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1"/>
          <p:cNvSpPr txBox="1"/>
          <p:nvPr/>
        </p:nvSpPr>
        <p:spPr>
          <a:xfrm>
            <a:off x="2541000" y="3911900"/>
            <a:ext cx="60375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Gill Sans"/>
                <a:ea typeface="Gill Sans"/>
                <a:cs typeface="Gill Sans"/>
                <a:sym typeface="Gill Sans"/>
              </a:rPr>
              <a:t>SATELLITES &amp; AI TRANSFORMING INSURANCE MARKETS</a:t>
            </a:r>
            <a:endParaRPr sz="1300" b="1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Mendoza 2020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/>
          <p:nvPr/>
        </p:nvSpPr>
        <p:spPr>
          <a:xfrm>
            <a:off x="12221028" y="1180259"/>
            <a:ext cx="10884600" cy="16509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3" name="Google Shape;133;p32"/>
          <p:cNvSpPr/>
          <p:nvPr/>
        </p:nvSpPr>
        <p:spPr>
          <a:xfrm>
            <a:off x="12221028" y="1402962"/>
            <a:ext cx="121629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75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Imagery</a:t>
            </a:r>
            <a:endParaRPr sz="7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4" name="Google Shape;134;p32"/>
          <p:cNvSpPr txBox="1"/>
          <p:nvPr/>
        </p:nvSpPr>
        <p:spPr>
          <a:xfrm>
            <a:off x="136200" y="4395600"/>
            <a:ext cx="21264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Louisiana, USA, 2019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Hyperspectral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1575" y="0"/>
            <a:ext cx="9229024" cy="51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2"/>
          <p:cNvSpPr txBox="1"/>
          <p:nvPr/>
        </p:nvSpPr>
        <p:spPr>
          <a:xfrm>
            <a:off x="136200" y="4408400"/>
            <a:ext cx="2722800" cy="607500"/>
          </a:xfrm>
          <a:prstGeom prst="rect">
            <a:avLst/>
          </a:prstGeom>
          <a:solidFill>
            <a:srgbClr val="41310E">
              <a:alpha val="573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Dubai, UAE </a:t>
            </a: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(BURJ KHALIFA)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Multispectral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32"/>
          <p:cNvSpPr/>
          <p:nvPr/>
        </p:nvSpPr>
        <p:spPr>
          <a:xfrm>
            <a:off x="1267200" y="711750"/>
            <a:ext cx="7876800" cy="1205400"/>
          </a:xfrm>
          <a:prstGeom prst="rect">
            <a:avLst/>
          </a:prstGeom>
          <a:solidFill>
            <a:srgbClr val="FFFFFF">
              <a:alpha val="4775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8" name="Google Shape;138;p32"/>
          <p:cNvSpPr/>
          <p:nvPr/>
        </p:nvSpPr>
        <p:spPr>
          <a:xfrm>
            <a:off x="1267275" y="919425"/>
            <a:ext cx="7876800" cy="72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40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</a:t>
            </a: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Edge</a:t>
            </a:r>
            <a:endParaRPr sz="40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3"/>
          <p:cNvPicPr preferRelativeResize="0"/>
          <p:nvPr/>
        </p:nvPicPr>
        <p:blipFill rotWithShape="1">
          <a:blip r:embed="rId3">
            <a:alphaModFix/>
          </a:blip>
          <a:srcRect l="22787" t="16587" r="40540" b="5098"/>
          <a:stretch/>
        </p:blipFill>
        <p:spPr>
          <a:xfrm>
            <a:off x="4629150" y="0"/>
            <a:ext cx="45280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3"/>
          <p:cNvPicPr preferRelativeResize="0"/>
          <p:nvPr/>
        </p:nvPicPr>
        <p:blipFill rotWithShape="1">
          <a:blip r:embed="rId4">
            <a:alphaModFix/>
          </a:blip>
          <a:srcRect l="34706" t="39397" r="38696" b="8064"/>
          <a:stretch/>
        </p:blipFill>
        <p:spPr>
          <a:xfrm>
            <a:off x="0" y="0"/>
            <a:ext cx="46291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3"/>
          <p:cNvSpPr/>
          <p:nvPr/>
        </p:nvSpPr>
        <p:spPr>
          <a:xfrm>
            <a:off x="0" y="711750"/>
            <a:ext cx="5928600" cy="1205400"/>
          </a:xfrm>
          <a:prstGeom prst="rect">
            <a:avLst/>
          </a:prstGeom>
          <a:solidFill>
            <a:srgbClr val="0E0000">
              <a:alpha val="5618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" name="Google Shape;146;p33"/>
          <p:cNvSpPr/>
          <p:nvPr/>
        </p:nvSpPr>
        <p:spPr>
          <a:xfrm>
            <a:off x="0" y="951900"/>
            <a:ext cx="65106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High resolution</a:t>
            </a:r>
            <a:endParaRPr sz="40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47" name="Google Shape;147;p33"/>
          <p:cNvCxnSpPr/>
          <p:nvPr/>
        </p:nvCxnSpPr>
        <p:spPr>
          <a:xfrm rot="10800000" flipH="1">
            <a:off x="3871825" y="4976275"/>
            <a:ext cx="3260100" cy="51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diamond" w="med" len="med"/>
            <a:tailEnd type="triangle" w="med" len="med"/>
          </a:ln>
        </p:spPr>
      </p:cxnSp>
      <p:sp>
        <p:nvSpPr>
          <p:cNvPr id="148" name="Google Shape;148;p33"/>
          <p:cNvSpPr txBox="1"/>
          <p:nvPr/>
        </p:nvSpPr>
        <p:spPr>
          <a:xfrm>
            <a:off x="7564550" y="4295150"/>
            <a:ext cx="11994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1mt GSD Multispectral imagery</a:t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149" name="Google Shape;149;p33"/>
          <p:cNvSpPr/>
          <p:nvPr/>
        </p:nvSpPr>
        <p:spPr>
          <a:xfrm>
            <a:off x="3841600" y="4344675"/>
            <a:ext cx="2843100" cy="466800"/>
          </a:xfrm>
          <a:prstGeom prst="rect">
            <a:avLst/>
          </a:prstGeom>
          <a:solidFill>
            <a:srgbClr val="FFFFFF">
              <a:alpha val="86520"/>
            </a:srgbClr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i="1">
                <a:latin typeface="Montserrat ExtraBold"/>
                <a:ea typeface="Montserrat ExtraBold"/>
                <a:cs typeface="Montserrat ExtraBold"/>
                <a:sym typeface="Montserrat ExtraBold"/>
              </a:rPr>
              <a:t>Low resolution to high resolution. Now you see!</a:t>
            </a:r>
            <a:endParaRPr b="0" i="1" u="none" strike="noStrike" cap="none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0" name="Google Shape;150;p33"/>
          <p:cNvSpPr txBox="1"/>
          <p:nvPr/>
        </p:nvSpPr>
        <p:spPr>
          <a:xfrm>
            <a:off x="136200" y="4408400"/>
            <a:ext cx="2722800" cy="607500"/>
          </a:xfrm>
          <a:prstGeom prst="rect">
            <a:avLst/>
          </a:prstGeom>
          <a:solidFill>
            <a:srgbClr val="41310E">
              <a:alpha val="573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Montevideo, UY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Multispectral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/>
          <p:nvPr/>
        </p:nvSpPr>
        <p:spPr>
          <a:xfrm>
            <a:off x="12221028" y="1180259"/>
            <a:ext cx="10884600" cy="16509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34"/>
          <p:cNvSpPr/>
          <p:nvPr/>
        </p:nvSpPr>
        <p:spPr>
          <a:xfrm>
            <a:off x="12221028" y="1402962"/>
            <a:ext cx="121629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75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Imagery</a:t>
            </a:r>
            <a:endParaRPr sz="7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7" name="Google Shape;157;p34"/>
          <p:cNvSpPr txBox="1"/>
          <p:nvPr/>
        </p:nvSpPr>
        <p:spPr>
          <a:xfrm>
            <a:off x="136200" y="4395600"/>
            <a:ext cx="21264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Louisiana, USA, 2019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Hyperspectral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4"/>
          <p:cNvSpPr txBox="1"/>
          <p:nvPr/>
        </p:nvSpPr>
        <p:spPr>
          <a:xfrm>
            <a:off x="6757600" y="4395600"/>
            <a:ext cx="2126400" cy="607500"/>
          </a:xfrm>
          <a:prstGeom prst="rect">
            <a:avLst/>
          </a:prstGeom>
          <a:solidFill>
            <a:srgbClr val="274E13">
              <a:alpha val="702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Piracicaba, Brazil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Multispectral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34"/>
          <p:cNvSpPr/>
          <p:nvPr/>
        </p:nvSpPr>
        <p:spPr>
          <a:xfrm>
            <a:off x="0" y="711750"/>
            <a:ext cx="7059600" cy="12054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1" name="Google Shape;161;p34"/>
          <p:cNvSpPr/>
          <p:nvPr/>
        </p:nvSpPr>
        <p:spPr>
          <a:xfrm>
            <a:off x="75" y="919425"/>
            <a:ext cx="69876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High frequency</a:t>
            </a:r>
            <a:endParaRPr sz="40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5"/>
          <p:cNvSpPr/>
          <p:nvPr/>
        </p:nvSpPr>
        <p:spPr>
          <a:xfrm>
            <a:off x="12221028" y="1180259"/>
            <a:ext cx="10884600" cy="16509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8" name="Google Shape;168;p35"/>
          <p:cNvSpPr/>
          <p:nvPr/>
        </p:nvSpPr>
        <p:spPr>
          <a:xfrm>
            <a:off x="12221028" y="1402962"/>
            <a:ext cx="121629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75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Imagery</a:t>
            </a:r>
            <a:endParaRPr sz="7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9" name="Google Shape;169;p35"/>
          <p:cNvSpPr/>
          <p:nvPr/>
        </p:nvSpPr>
        <p:spPr>
          <a:xfrm>
            <a:off x="1267200" y="711750"/>
            <a:ext cx="7876800" cy="12054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1267275" y="919425"/>
            <a:ext cx="78768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Hyperspectral</a:t>
            </a:r>
            <a:endParaRPr sz="40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1" name="Google Shape;171;p35"/>
          <p:cNvSpPr txBox="1"/>
          <p:nvPr/>
        </p:nvSpPr>
        <p:spPr>
          <a:xfrm>
            <a:off x="136200" y="4395600"/>
            <a:ext cx="21264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Louisiana, USA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Hyperspectral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35"/>
          <p:cNvSpPr txBox="1"/>
          <p:nvPr/>
        </p:nvSpPr>
        <p:spPr>
          <a:xfrm>
            <a:off x="7705200" y="4361850"/>
            <a:ext cx="1318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30mt GSD hyperspectral imagery</a:t>
            </a:r>
            <a:endParaRPr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/>
          <p:nvPr/>
        </p:nvSpPr>
        <p:spPr>
          <a:xfrm>
            <a:off x="12221028" y="1180259"/>
            <a:ext cx="10884600" cy="16509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8" name="Google Shape;178;p36"/>
          <p:cNvSpPr/>
          <p:nvPr/>
        </p:nvSpPr>
        <p:spPr>
          <a:xfrm>
            <a:off x="12221028" y="1402962"/>
            <a:ext cx="121629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75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Imagery</a:t>
            </a:r>
            <a:endParaRPr sz="75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9" name="Google Shape;179;p36"/>
          <p:cNvSpPr/>
          <p:nvPr/>
        </p:nvSpPr>
        <p:spPr>
          <a:xfrm>
            <a:off x="1267200" y="711750"/>
            <a:ext cx="7876800" cy="12054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0" name="Google Shape;180;p36"/>
          <p:cNvSpPr/>
          <p:nvPr/>
        </p:nvSpPr>
        <p:spPr>
          <a:xfrm>
            <a:off x="1267275" y="919425"/>
            <a:ext cx="78768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40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</a:t>
            </a: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Edge</a:t>
            </a:r>
            <a:endParaRPr sz="40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1" name="Google Shape;181;p36"/>
          <p:cNvSpPr txBox="1"/>
          <p:nvPr/>
        </p:nvSpPr>
        <p:spPr>
          <a:xfrm>
            <a:off x="136200" y="4395600"/>
            <a:ext cx="21264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Louisiana, USA, 2019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Hyperspectral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2" name="Google Shape;182;p36"/>
          <p:cNvPicPr preferRelativeResize="0"/>
          <p:nvPr/>
        </p:nvPicPr>
        <p:blipFill rotWithShape="1">
          <a:blip r:embed="rId3">
            <a:alphaModFix/>
          </a:blip>
          <a:srcRect b="-48831"/>
          <a:stretch/>
        </p:blipFill>
        <p:spPr>
          <a:xfrm>
            <a:off x="0" y="2200"/>
            <a:ext cx="9143999" cy="76555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6"/>
          <p:cNvSpPr txBox="1"/>
          <p:nvPr/>
        </p:nvSpPr>
        <p:spPr>
          <a:xfrm>
            <a:off x="136200" y="4395600"/>
            <a:ext cx="21264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Louisiana, USA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Hyperspectral image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6"/>
          <p:cNvSpPr/>
          <p:nvPr/>
        </p:nvSpPr>
        <p:spPr>
          <a:xfrm>
            <a:off x="0" y="711750"/>
            <a:ext cx="7876800" cy="1205400"/>
          </a:xfrm>
          <a:prstGeom prst="rect">
            <a:avLst/>
          </a:prstGeom>
          <a:solidFill>
            <a:srgbClr val="FFFFFF">
              <a:alpha val="2471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ill Sans"/>
              <a:buNone/>
            </a:pPr>
            <a:endParaRPr sz="4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" name="Google Shape;185;p36"/>
          <p:cNvSpPr/>
          <p:nvPr/>
        </p:nvSpPr>
        <p:spPr>
          <a:xfrm>
            <a:off x="610300" y="919425"/>
            <a:ext cx="78768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Montserrat ExtraBold"/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Superpowers</a:t>
            </a:r>
            <a:endParaRPr sz="40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/>
          <p:nvPr/>
        </p:nvSpPr>
        <p:spPr>
          <a:xfrm>
            <a:off x="0" y="0"/>
            <a:ext cx="9144000" cy="924600"/>
          </a:xfrm>
          <a:prstGeom prst="rect">
            <a:avLst/>
          </a:prstGeom>
          <a:solidFill>
            <a:srgbClr val="09243E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Gill Sans"/>
              <a:buNone/>
            </a:pPr>
            <a:endParaRPr sz="3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1" name="Google Shape;191;p37"/>
          <p:cNvSpPr/>
          <p:nvPr/>
        </p:nvSpPr>
        <p:spPr>
          <a:xfrm>
            <a:off x="299264" y="209891"/>
            <a:ext cx="63045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</a:pPr>
            <a:r>
              <a:rPr lang="en"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WHY DOES 1mt MATTER?</a:t>
            </a:r>
            <a:endParaRPr sz="28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2" name="Google Shape;1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3171" y="-1666"/>
            <a:ext cx="3615450" cy="924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7"/>
          <p:cNvSpPr/>
          <p:nvPr/>
        </p:nvSpPr>
        <p:spPr>
          <a:xfrm>
            <a:off x="1794560" y="1469042"/>
            <a:ext cx="1771500" cy="838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2F2F2"/>
              </a:gs>
              <a:gs pos="3000">
                <a:srgbClr val="F2F2F2"/>
              </a:gs>
              <a:gs pos="56000">
                <a:srgbClr val="F8F8F8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4" name="Google Shape;194;p37"/>
          <p:cNvCxnSpPr/>
          <p:nvPr/>
        </p:nvCxnSpPr>
        <p:spPr>
          <a:xfrm rot="10800000">
            <a:off x="868831" y="1484800"/>
            <a:ext cx="0" cy="2766600"/>
          </a:xfrm>
          <a:prstGeom prst="straightConnector1">
            <a:avLst/>
          </a:prstGeom>
          <a:blipFill rotWithShape="1">
            <a:blip r:embed="rId4">
              <a:alphaModFix/>
            </a:blip>
            <a:tile tx="0" ty="0" sx="99997" sy="99997" flip="none" algn="tl"/>
          </a:blip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95" name="Google Shape;195;p37"/>
          <p:cNvSpPr txBox="1"/>
          <p:nvPr/>
        </p:nvSpPr>
        <p:spPr>
          <a:xfrm>
            <a:off x="735037" y="1731493"/>
            <a:ext cx="294900" cy="19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1m</a:t>
            </a:r>
            <a:endParaRPr sz="1100"/>
          </a:p>
        </p:txBody>
      </p:sp>
      <p:sp>
        <p:nvSpPr>
          <p:cNvPr id="196" name="Google Shape;196;p37"/>
          <p:cNvSpPr txBox="1"/>
          <p:nvPr/>
        </p:nvSpPr>
        <p:spPr>
          <a:xfrm>
            <a:off x="599700" y="3880025"/>
            <a:ext cx="550800" cy="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10m</a:t>
            </a:r>
            <a:endParaRPr sz="1100"/>
          </a:p>
        </p:txBody>
      </p:sp>
      <p:sp>
        <p:nvSpPr>
          <p:cNvPr id="197" name="Google Shape;197;p37"/>
          <p:cNvSpPr txBox="1"/>
          <p:nvPr/>
        </p:nvSpPr>
        <p:spPr>
          <a:xfrm>
            <a:off x="735037" y="2793101"/>
            <a:ext cx="294900" cy="19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5m</a:t>
            </a:r>
            <a:endParaRPr sz="1100"/>
          </a:p>
        </p:txBody>
      </p:sp>
      <p:cxnSp>
        <p:nvCxnSpPr>
          <p:cNvPr id="198" name="Google Shape;198;p37"/>
          <p:cNvCxnSpPr/>
          <p:nvPr/>
        </p:nvCxnSpPr>
        <p:spPr>
          <a:xfrm>
            <a:off x="868831" y="4260056"/>
            <a:ext cx="3332400" cy="0"/>
          </a:xfrm>
          <a:prstGeom prst="straightConnector1">
            <a:avLst/>
          </a:prstGeom>
          <a:blipFill rotWithShape="1">
            <a:blip r:embed="rId4">
              <a:alphaModFix/>
            </a:blip>
            <a:tile tx="0" ty="0" sx="99997" sy="99997" flip="none" algn="tl"/>
          </a:blipFill>
          <a:ln w="12700" cap="flat" cmpd="sng">
            <a:solidFill>
              <a:srgbClr val="7F7F7F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99" name="Google Shape;199;p37"/>
          <p:cNvSpPr txBox="1"/>
          <p:nvPr/>
        </p:nvSpPr>
        <p:spPr>
          <a:xfrm>
            <a:off x="1206124" y="4180100"/>
            <a:ext cx="661500" cy="19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Monthly</a:t>
            </a:r>
            <a:endParaRPr sz="1100"/>
          </a:p>
        </p:txBody>
      </p:sp>
      <p:sp>
        <p:nvSpPr>
          <p:cNvPr id="200" name="Google Shape;200;p37"/>
          <p:cNvSpPr txBox="1"/>
          <p:nvPr/>
        </p:nvSpPr>
        <p:spPr>
          <a:xfrm>
            <a:off x="2443273" y="4180100"/>
            <a:ext cx="695400" cy="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Weekly</a:t>
            </a:r>
            <a:endParaRPr sz="1100"/>
          </a:p>
        </p:txBody>
      </p:sp>
      <p:sp>
        <p:nvSpPr>
          <p:cNvPr id="201" name="Google Shape;201;p37"/>
          <p:cNvSpPr txBox="1"/>
          <p:nvPr/>
        </p:nvSpPr>
        <p:spPr>
          <a:xfrm>
            <a:off x="3604850" y="4180100"/>
            <a:ext cx="454800" cy="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Daily</a:t>
            </a:r>
            <a:endParaRPr sz="1100"/>
          </a:p>
        </p:txBody>
      </p:sp>
      <p:sp>
        <p:nvSpPr>
          <p:cNvPr id="202" name="Google Shape;202;p37"/>
          <p:cNvSpPr txBox="1"/>
          <p:nvPr/>
        </p:nvSpPr>
        <p:spPr>
          <a:xfrm>
            <a:off x="2117557" y="4413976"/>
            <a:ext cx="10824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DATA FREQUENCY</a:t>
            </a:r>
            <a:endParaRPr sz="1100"/>
          </a:p>
        </p:txBody>
      </p:sp>
      <p:sp>
        <p:nvSpPr>
          <p:cNvPr id="203" name="Google Shape;203;p37"/>
          <p:cNvSpPr/>
          <p:nvPr/>
        </p:nvSpPr>
        <p:spPr>
          <a:xfrm>
            <a:off x="2595134" y="2095045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37"/>
          <p:cNvSpPr txBox="1"/>
          <p:nvPr/>
        </p:nvSpPr>
        <p:spPr>
          <a:xfrm>
            <a:off x="2628166" y="2061919"/>
            <a:ext cx="7842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Tillage Monitoring</a:t>
            </a:r>
            <a:endParaRPr sz="1100"/>
          </a:p>
        </p:txBody>
      </p:sp>
      <p:sp>
        <p:nvSpPr>
          <p:cNvPr id="205" name="Google Shape;205;p37"/>
          <p:cNvSpPr/>
          <p:nvPr/>
        </p:nvSpPr>
        <p:spPr>
          <a:xfrm>
            <a:off x="1447281" y="3935602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37"/>
          <p:cNvSpPr txBox="1"/>
          <p:nvPr/>
        </p:nvSpPr>
        <p:spPr>
          <a:xfrm>
            <a:off x="1482422" y="3902476"/>
            <a:ext cx="472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Land Use</a:t>
            </a:r>
            <a:endParaRPr sz="1100"/>
          </a:p>
        </p:txBody>
      </p:sp>
      <p:sp>
        <p:nvSpPr>
          <p:cNvPr id="207" name="Google Shape;207;p37"/>
          <p:cNvSpPr/>
          <p:nvPr/>
        </p:nvSpPr>
        <p:spPr>
          <a:xfrm>
            <a:off x="1402075" y="2895078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37"/>
          <p:cNvSpPr txBox="1"/>
          <p:nvPr/>
        </p:nvSpPr>
        <p:spPr>
          <a:xfrm>
            <a:off x="1435108" y="2861952"/>
            <a:ext cx="9069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Crop Type Estimation</a:t>
            </a:r>
            <a:endParaRPr sz="1100"/>
          </a:p>
        </p:txBody>
      </p:sp>
      <p:sp>
        <p:nvSpPr>
          <p:cNvPr id="209" name="Google Shape;209;p37"/>
          <p:cNvSpPr/>
          <p:nvPr/>
        </p:nvSpPr>
        <p:spPr>
          <a:xfrm>
            <a:off x="3293033" y="1740862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37"/>
          <p:cNvSpPr txBox="1"/>
          <p:nvPr/>
        </p:nvSpPr>
        <p:spPr>
          <a:xfrm>
            <a:off x="3377900" y="1707725"/>
            <a:ext cx="10824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Irrigation Monitoring</a:t>
            </a:r>
            <a:endParaRPr sz="1100"/>
          </a:p>
        </p:txBody>
      </p:sp>
      <p:sp>
        <p:nvSpPr>
          <p:cNvPr id="211" name="Google Shape;211;p37"/>
          <p:cNvSpPr/>
          <p:nvPr/>
        </p:nvSpPr>
        <p:spPr>
          <a:xfrm>
            <a:off x="2595134" y="1846748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37"/>
          <p:cNvSpPr txBox="1"/>
          <p:nvPr/>
        </p:nvSpPr>
        <p:spPr>
          <a:xfrm>
            <a:off x="2635310" y="1813622"/>
            <a:ext cx="9861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Crop Health Monitoring</a:t>
            </a:r>
            <a:endParaRPr sz="1100"/>
          </a:p>
        </p:txBody>
      </p:sp>
      <p:sp>
        <p:nvSpPr>
          <p:cNvPr id="213" name="Google Shape;213;p37"/>
          <p:cNvSpPr/>
          <p:nvPr/>
        </p:nvSpPr>
        <p:spPr>
          <a:xfrm>
            <a:off x="3248420" y="1578910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37"/>
          <p:cNvSpPr txBox="1"/>
          <p:nvPr/>
        </p:nvSpPr>
        <p:spPr>
          <a:xfrm>
            <a:off x="3281453" y="1539060"/>
            <a:ext cx="6855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Soil monitoring</a:t>
            </a:r>
            <a:endParaRPr sz="1100"/>
          </a:p>
        </p:txBody>
      </p:sp>
      <p:sp>
        <p:nvSpPr>
          <p:cNvPr id="215" name="Google Shape;215;p37"/>
          <p:cNvSpPr/>
          <p:nvPr/>
        </p:nvSpPr>
        <p:spPr>
          <a:xfrm>
            <a:off x="2804162" y="3913831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37"/>
          <p:cNvSpPr txBox="1"/>
          <p:nvPr/>
        </p:nvSpPr>
        <p:spPr>
          <a:xfrm>
            <a:off x="2837195" y="3880705"/>
            <a:ext cx="7842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Vegetative Indices</a:t>
            </a:r>
            <a:endParaRPr sz="1100"/>
          </a:p>
        </p:txBody>
      </p:sp>
      <p:sp>
        <p:nvSpPr>
          <p:cNvPr id="217" name="Google Shape;217;p37"/>
          <p:cNvSpPr/>
          <p:nvPr/>
        </p:nvSpPr>
        <p:spPr>
          <a:xfrm>
            <a:off x="2595134" y="1660510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37"/>
          <p:cNvSpPr txBox="1"/>
          <p:nvPr/>
        </p:nvSpPr>
        <p:spPr>
          <a:xfrm>
            <a:off x="1990357" y="1627384"/>
            <a:ext cx="6615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Pest Detection</a:t>
            </a:r>
            <a:endParaRPr sz="1100"/>
          </a:p>
        </p:txBody>
      </p:sp>
      <p:sp>
        <p:nvSpPr>
          <p:cNvPr id="219" name="Google Shape;219;p37"/>
          <p:cNvSpPr/>
          <p:nvPr/>
        </p:nvSpPr>
        <p:spPr>
          <a:xfrm>
            <a:off x="2726875" y="2710982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0" name="Google Shape;220;p37"/>
          <p:cNvSpPr txBox="1"/>
          <p:nvPr/>
        </p:nvSpPr>
        <p:spPr>
          <a:xfrm>
            <a:off x="2993034" y="3163131"/>
            <a:ext cx="6954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Yield Prediction</a:t>
            </a:r>
            <a:endParaRPr sz="1100"/>
          </a:p>
        </p:txBody>
      </p:sp>
      <p:sp>
        <p:nvSpPr>
          <p:cNvPr id="221" name="Google Shape;221;p37"/>
          <p:cNvSpPr/>
          <p:nvPr/>
        </p:nvSpPr>
        <p:spPr>
          <a:xfrm>
            <a:off x="1091720" y="1738508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37"/>
          <p:cNvSpPr txBox="1"/>
          <p:nvPr/>
        </p:nvSpPr>
        <p:spPr>
          <a:xfrm>
            <a:off x="1124753" y="1705382"/>
            <a:ext cx="5844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Cartography</a:t>
            </a:r>
            <a:endParaRPr sz="1100"/>
          </a:p>
        </p:txBody>
      </p:sp>
      <p:sp>
        <p:nvSpPr>
          <p:cNvPr id="223" name="Google Shape;223;p37"/>
          <p:cNvSpPr/>
          <p:nvPr/>
        </p:nvSpPr>
        <p:spPr>
          <a:xfrm>
            <a:off x="1400445" y="1866407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1436540" y="1833281"/>
            <a:ext cx="967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Infrastructure Planning</a:t>
            </a:r>
            <a:endParaRPr sz="1100"/>
          </a:p>
        </p:txBody>
      </p:sp>
      <p:sp>
        <p:nvSpPr>
          <p:cNvPr id="225" name="Google Shape;225;p37"/>
          <p:cNvSpPr/>
          <p:nvPr/>
        </p:nvSpPr>
        <p:spPr>
          <a:xfrm>
            <a:off x="3576980" y="1488072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p37"/>
          <p:cNvSpPr txBox="1"/>
          <p:nvPr/>
        </p:nvSpPr>
        <p:spPr>
          <a:xfrm>
            <a:off x="3610013" y="1454946"/>
            <a:ext cx="7830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Urban monitoring</a:t>
            </a:r>
            <a:endParaRPr sz="1100"/>
          </a:p>
        </p:txBody>
      </p:sp>
      <p:sp>
        <p:nvSpPr>
          <p:cNvPr id="227" name="Google Shape;227;p37"/>
          <p:cNvSpPr/>
          <p:nvPr/>
        </p:nvSpPr>
        <p:spPr>
          <a:xfrm>
            <a:off x="1847051" y="1750064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56BFD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37"/>
          <p:cNvSpPr txBox="1"/>
          <p:nvPr/>
        </p:nvSpPr>
        <p:spPr>
          <a:xfrm>
            <a:off x="1880084" y="1716938"/>
            <a:ext cx="6435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Tree Counting</a:t>
            </a:r>
            <a:endParaRPr sz="1100"/>
          </a:p>
        </p:txBody>
      </p:sp>
      <p:sp>
        <p:nvSpPr>
          <p:cNvPr id="229" name="Google Shape;229;p37"/>
          <p:cNvSpPr/>
          <p:nvPr/>
        </p:nvSpPr>
        <p:spPr>
          <a:xfrm>
            <a:off x="1646162" y="1637382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56BFD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903557" y="1604256"/>
            <a:ext cx="7959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Forestry Inventory</a:t>
            </a:r>
            <a:endParaRPr sz="1100"/>
          </a:p>
        </p:txBody>
      </p:sp>
      <p:sp>
        <p:nvSpPr>
          <p:cNvPr id="231" name="Google Shape;231;p37"/>
          <p:cNvSpPr/>
          <p:nvPr/>
        </p:nvSpPr>
        <p:spPr>
          <a:xfrm>
            <a:off x="3492536" y="1659382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56BFD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37"/>
          <p:cNvSpPr txBox="1"/>
          <p:nvPr/>
        </p:nvSpPr>
        <p:spPr>
          <a:xfrm>
            <a:off x="3525568" y="1626256"/>
            <a:ext cx="6399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Fire Detection</a:t>
            </a:r>
            <a:endParaRPr sz="1100"/>
          </a:p>
        </p:txBody>
      </p:sp>
      <p:sp>
        <p:nvSpPr>
          <p:cNvPr id="233" name="Google Shape;233;p37"/>
          <p:cNvSpPr/>
          <p:nvPr/>
        </p:nvSpPr>
        <p:spPr>
          <a:xfrm>
            <a:off x="2707143" y="1966461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2740177" y="1933335"/>
            <a:ext cx="8406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Pipeline Monitoring</a:t>
            </a:r>
            <a:endParaRPr sz="1100"/>
          </a:p>
        </p:txBody>
      </p:sp>
      <p:sp>
        <p:nvSpPr>
          <p:cNvPr id="235" name="Google Shape;235;p37"/>
          <p:cNvSpPr/>
          <p:nvPr/>
        </p:nvSpPr>
        <p:spPr>
          <a:xfrm>
            <a:off x="1346239" y="2763384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37"/>
          <p:cNvSpPr txBox="1"/>
          <p:nvPr/>
        </p:nvSpPr>
        <p:spPr>
          <a:xfrm>
            <a:off x="1379273" y="2730258"/>
            <a:ext cx="550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Exploration</a:t>
            </a:r>
            <a:endParaRPr sz="1100"/>
          </a:p>
        </p:txBody>
      </p:sp>
      <p:sp>
        <p:nvSpPr>
          <p:cNvPr id="237" name="Google Shape;237;p37"/>
          <p:cNvSpPr/>
          <p:nvPr/>
        </p:nvSpPr>
        <p:spPr>
          <a:xfrm>
            <a:off x="2543255" y="1960898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Gill Sans"/>
              <a:buNone/>
            </a:pPr>
            <a:endParaRPr sz="6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7"/>
          <p:cNvSpPr txBox="1"/>
          <p:nvPr/>
        </p:nvSpPr>
        <p:spPr>
          <a:xfrm>
            <a:off x="1548712" y="1927771"/>
            <a:ext cx="10560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Infrastructure monitoring</a:t>
            </a:r>
            <a:endParaRPr sz="1100"/>
          </a:p>
        </p:txBody>
      </p:sp>
      <p:sp>
        <p:nvSpPr>
          <p:cNvPr id="239" name="Google Shape;239;p37"/>
          <p:cNvSpPr/>
          <p:nvPr/>
        </p:nvSpPr>
        <p:spPr>
          <a:xfrm>
            <a:off x="868831" y="4703110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37"/>
          <p:cNvSpPr txBox="1"/>
          <p:nvPr/>
        </p:nvSpPr>
        <p:spPr>
          <a:xfrm>
            <a:off x="904815" y="4664213"/>
            <a:ext cx="5316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Agriculture</a:t>
            </a:r>
            <a:endParaRPr sz="1100"/>
          </a:p>
        </p:txBody>
      </p:sp>
      <p:sp>
        <p:nvSpPr>
          <p:cNvPr id="241" name="Google Shape;241;p37"/>
          <p:cNvSpPr/>
          <p:nvPr/>
        </p:nvSpPr>
        <p:spPr>
          <a:xfrm>
            <a:off x="1451524" y="4703110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37"/>
          <p:cNvSpPr txBox="1"/>
          <p:nvPr/>
        </p:nvSpPr>
        <p:spPr>
          <a:xfrm>
            <a:off x="1487509" y="4664213"/>
            <a:ext cx="4041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Energy </a:t>
            </a:r>
            <a:endParaRPr sz="1100"/>
          </a:p>
        </p:txBody>
      </p:sp>
      <p:sp>
        <p:nvSpPr>
          <p:cNvPr id="243" name="Google Shape;243;p37"/>
          <p:cNvSpPr/>
          <p:nvPr/>
        </p:nvSpPr>
        <p:spPr>
          <a:xfrm>
            <a:off x="1891694" y="4703110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56BFD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37"/>
          <p:cNvSpPr txBox="1"/>
          <p:nvPr/>
        </p:nvSpPr>
        <p:spPr>
          <a:xfrm>
            <a:off x="1927679" y="4664213"/>
            <a:ext cx="454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Forestry </a:t>
            </a:r>
            <a:endParaRPr sz="1100"/>
          </a:p>
        </p:txBody>
      </p:sp>
      <p:sp>
        <p:nvSpPr>
          <p:cNvPr id="245" name="Google Shape;245;p37"/>
          <p:cNvSpPr/>
          <p:nvPr/>
        </p:nvSpPr>
        <p:spPr>
          <a:xfrm>
            <a:off x="2381359" y="4703110"/>
            <a:ext cx="95400" cy="95400"/>
          </a:xfrm>
          <a:prstGeom prst="mathMultiply">
            <a:avLst>
              <a:gd name="adj1" fmla="val 23520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</a:pP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2417343" y="4664213"/>
            <a:ext cx="6567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Infrastructure </a:t>
            </a:r>
            <a:endParaRPr sz="1100"/>
          </a:p>
        </p:txBody>
      </p:sp>
      <p:sp>
        <p:nvSpPr>
          <p:cNvPr id="247" name="Google Shape;247;p37"/>
          <p:cNvSpPr txBox="1"/>
          <p:nvPr/>
        </p:nvSpPr>
        <p:spPr>
          <a:xfrm>
            <a:off x="1671881" y="1310376"/>
            <a:ext cx="20235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Open Sans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Most application require 1-meter weekly remaps</a:t>
            </a:r>
            <a:endParaRPr sz="1100"/>
          </a:p>
        </p:txBody>
      </p:sp>
      <p:sp>
        <p:nvSpPr>
          <p:cNvPr id="248" name="Google Shape;248;p37"/>
          <p:cNvSpPr txBox="1"/>
          <p:nvPr/>
        </p:nvSpPr>
        <p:spPr>
          <a:xfrm rot="-5400000">
            <a:off x="273989" y="2780007"/>
            <a:ext cx="8166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1726"/>
              </a:buClr>
              <a:buSzPts val="800"/>
              <a:buFont typeface="Open Sans"/>
              <a:buNone/>
            </a:pPr>
            <a:r>
              <a:rPr lang="en" sz="800" b="1" i="0" u="none" strike="noStrike" cap="none">
                <a:solidFill>
                  <a:srgbClr val="071726"/>
                </a:solidFill>
                <a:latin typeface="Open Sans"/>
                <a:ea typeface="Open Sans"/>
                <a:cs typeface="Open Sans"/>
                <a:sym typeface="Open Sans"/>
              </a:rPr>
              <a:t>RESOLUTION</a:t>
            </a:r>
            <a:endParaRPr sz="1100"/>
          </a:p>
        </p:txBody>
      </p:sp>
      <p:sp>
        <p:nvSpPr>
          <p:cNvPr id="249" name="Google Shape;249;p37"/>
          <p:cNvSpPr/>
          <p:nvPr/>
        </p:nvSpPr>
        <p:spPr>
          <a:xfrm>
            <a:off x="4758725" y="4117986"/>
            <a:ext cx="40176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None/>
            </a:pPr>
            <a:r>
              <a:rPr lang="en" sz="11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1-meter resolution is the </a:t>
            </a:r>
            <a:r>
              <a:rPr lang="en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sweet spot</a:t>
            </a:r>
            <a:r>
              <a:rPr lang="en" sz="11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monitor/detect the economic activity of the planet.</a:t>
            </a:r>
            <a:endParaRPr sz="1100"/>
          </a:p>
        </p:txBody>
      </p:sp>
      <p:pic>
        <p:nvPicPr>
          <p:cNvPr id="250" name="Google Shape;25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7066" y="1401497"/>
            <a:ext cx="3835741" cy="81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6587" y="3168575"/>
            <a:ext cx="3836700" cy="81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6587" y="2283512"/>
            <a:ext cx="3836700" cy="81406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/>
          <p:nvPr/>
        </p:nvSpPr>
        <p:spPr>
          <a:xfrm>
            <a:off x="7986730" y="2935163"/>
            <a:ext cx="656400" cy="162600"/>
          </a:xfrm>
          <a:prstGeom prst="rect">
            <a:avLst/>
          </a:prstGeom>
          <a:solidFill>
            <a:srgbClr val="1C2F4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None/>
            </a:pPr>
            <a:r>
              <a:rPr lang="en" sz="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5-meters</a:t>
            </a:r>
            <a:endParaRPr sz="1100"/>
          </a:p>
        </p:txBody>
      </p:sp>
      <p:sp>
        <p:nvSpPr>
          <p:cNvPr id="254" name="Google Shape;254;p37"/>
          <p:cNvSpPr txBox="1"/>
          <p:nvPr/>
        </p:nvSpPr>
        <p:spPr>
          <a:xfrm>
            <a:off x="8003436" y="3820219"/>
            <a:ext cx="639900" cy="162600"/>
          </a:xfrm>
          <a:prstGeom prst="rect">
            <a:avLst/>
          </a:prstGeom>
          <a:solidFill>
            <a:srgbClr val="1C2F4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None/>
            </a:pPr>
            <a:r>
              <a:rPr lang="en" sz="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10-meters</a:t>
            </a:r>
            <a:endParaRPr sz="1100"/>
          </a:p>
        </p:txBody>
      </p:sp>
      <p:sp>
        <p:nvSpPr>
          <p:cNvPr id="255" name="Google Shape;255;p37"/>
          <p:cNvSpPr txBox="1"/>
          <p:nvPr/>
        </p:nvSpPr>
        <p:spPr>
          <a:xfrm>
            <a:off x="7986151" y="2052938"/>
            <a:ext cx="656400" cy="162600"/>
          </a:xfrm>
          <a:prstGeom prst="rect">
            <a:avLst/>
          </a:prstGeom>
          <a:solidFill>
            <a:srgbClr val="1C2F4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None/>
            </a:pPr>
            <a:r>
              <a:rPr lang="en" sz="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1-meter</a:t>
            </a:r>
            <a:endParaRPr sz="1100"/>
          </a:p>
        </p:txBody>
      </p:sp>
      <p:pic>
        <p:nvPicPr>
          <p:cNvPr id="256" name="Google Shape;256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68020" y="4907854"/>
            <a:ext cx="929328" cy="1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/>
          <p:nvPr/>
        </p:nvSpPr>
        <p:spPr>
          <a:xfrm>
            <a:off x="0" y="0"/>
            <a:ext cx="9144000" cy="924600"/>
          </a:xfrm>
          <a:prstGeom prst="rect">
            <a:avLst/>
          </a:prstGeom>
          <a:solidFill>
            <a:srgbClr val="09243E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Gill Sans"/>
              <a:buNone/>
            </a:pPr>
            <a:endParaRPr sz="30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62" name="Google Shape;26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3171" y="-3176"/>
            <a:ext cx="3610826" cy="91151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/>
          <p:nvPr/>
        </p:nvSpPr>
        <p:spPr>
          <a:xfrm>
            <a:off x="299276" y="209900"/>
            <a:ext cx="68322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</a:pP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INSURANCE SOLUTIONS </a:t>
            </a:r>
            <a:endParaRPr sz="1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</a:pPr>
            <a:r>
              <a:rPr lang="en" sz="1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SATELLOGIC: THE PROCESS</a:t>
            </a:r>
            <a:endParaRPr sz="12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4" name="Google Shape;26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613" y="4316878"/>
            <a:ext cx="2839375" cy="601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38"/>
          <p:cNvGrpSpPr/>
          <p:nvPr/>
        </p:nvGrpSpPr>
        <p:grpSpPr>
          <a:xfrm>
            <a:off x="6987394" y="1078121"/>
            <a:ext cx="1727014" cy="3149090"/>
            <a:chOff x="9514094" y="-49435"/>
            <a:chExt cx="2659809" cy="4539556"/>
          </a:xfrm>
        </p:grpSpPr>
        <p:pic>
          <p:nvPicPr>
            <p:cNvPr id="266" name="Google Shape;266;p38"/>
            <p:cNvPicPr preferRelativeResize="0"/>
            <p:nvPr/>
          </p:nvPicPr>
          <p:blipFill rotWithShape="1">
            <a:blip r:embed="rId5">
              <a:alphaModFix/>
            </a:blip>
            <a:srcRect l="1701" t="5038" r="51290" b="3344"/>
            <a:stretch/>
          </p:blipFill>
          <p:spPr>
            <a:xfrm>
              <a:off x="9514094" y="-49435"/>
              <a:ext cx="2491889" cy="40833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38"/>
            <p:cNvSpPr txBox="1"/>
            <p:nvPr/>
          </p:nvSpPr>
          <p:spPr>
            <a:xfrm>
              <a:off x="9514102" y="4113321"/>
              <a:ext cx="2659800" cy="37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Montserrat"/>
                <a:buNone/>
              </a:pPr>
              <a:r>
                <a:rPr lang="en" sz="700" b="0" i="1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Geospatial data can be seen as stacked layers over a given location</a:t>
              </a:r>
              <a:endParaRPr sz="700" b="0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68" name="Google Shape;26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" flipH="1">
            <a:off x="288478" y="1133588"/>
            <a:ext cx="788343" cy="87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/>
          <p:cNvPicPr preferRelativeResize="0"/>
          <p:nvPr/>
        </p:nvPicPr>
        <p:blipFill rotWithShape="1">
          <a:blip r:embed="rId7">
            <a:alphaModFix amt="41400"/>
          </a:blip>
          <a:srcRect r="5499"/>
          <a:stretch/>
        </p:blipFill>
        <p:spPr>
          <a:xfrm>
            <a:off x="2874476" y="2531675"/>
            <a:ext cx="3949673" cy="192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8"/>
          <p:cNvSpPr txBox="1"/>
          <p:nvPr/>
        </p:nvSpPr>
        <p:spPr>
          <a:xfrm rot="-5400000">
            <a:off x="-477425" y="2565942"/>
            <a:ext cx="21693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Multiple &amp; Scalable</a:t>
            </a:r>
            <a:endParaRPr sz="1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 Data Sources</a:t>
            </a:r>
            <a:endParaRPr sz="1000" b="1"/>
          </a:p>
        </p:txBody>
      </p:sp>
      <p:sp>
        <p:nvSpPr>
          <p:cNvPr id="271" name="Google Shape;271;p38"/>
          <p:cNvSpPr txBox="1"/>
          <p:nvPr/>
        </p:nvSpPr>
        <p:spPr>
          <a:xfrm>
            <a:off x="6765650" y="4282250"/>
            <a:ext cx="21705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BUSINESS TRANSFORMATION: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Unique Insights for daily decision making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/>
          </a:p>
        </p:txBody>
      </p:sp>
      <p:sp>
        <p:nvSpPr>
          <p:cNvPr id="272" name="Google Shape;272;p38"/>
          <p:cNvSpPr txBox="1"/>
          <p:nvPr/>
        </p:nvSpPr>
        <p:spPr>
          <a:xfrm>
            <a:off x="5750000" y="683525"/>
            <a:ext cx="6294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=</a:t>
            </a:r>
            <a:endParaRPr sz="1800" b="1"/>
          </a:p>
        </p:txBody>
      </p:sp>
      <p:sp>
        <p:nvSpPr>
          <p:cNvPr id="273" name="Google Shape;273;p38"/>
          <p:cNvSpPr txBox="1"/>
          <p:nvPr/>
        </p:nvSpPr>
        <p:spPr>
          <a:xfrm>
            <a:off x="1150325" y="1133575"/>
            <a:ext cx="1800300" cy="6012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ontserrat"/>
                <a:ea typeface="Montserrat"/>
                <a:cs typeface="Montserrat"/>
                <a:sym typeface="Montserrat"/>
              </a:rPr>
              <a:t>Satellite Images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1304000" y="2483299"/>
            <a:ext cx="1464300" cy="493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Crop Data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1304000" y="1881675"/>
            <a:ext cx="1464300" cy="493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SOIL Information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38"/>
          <p:cNvSpPr txBox="1"/>
          <p:nvPr/>
        </p:nvSpPr>
        <p:spPr>
          <a:xfrm>
            <a:off x="1304000" y="3104287"/>
            <a:ext cx="1464300" cy="493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Weather information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3732300" y="1233100"/>
            <a:ext cx="2443500" cy="11661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&amp; Machine Learning Models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8" name="Google Shape;278;p38"/>
          <p:cNvCxnSpPr>
            <a:stCxn id="277" idx="1"/>
            <a:endCxn id="273" idx="3"/>
          </p:cNvCxnSpPr>
          <p:nvPr/>
        </p:nvCxnSpPr>
        <p:spPr>
          <a:xfrm rot="10800000">
            <a:off x="2950500" y="1434250"/>
            <a:ext cx="781800" cy="381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279" name="Google Shape;279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77526" y="1860459"/>
            <a:ext cx="15811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/>
          <p:cNvPicPr preferRelativeResize="0"/>
          <p:nvPr/>
        </p:nvPicPr>
        <p:blipFill rotWithShape="1">
          <a:blip r:embed="rId9">
            <a:alphaModFix/>
          </a:blip>
          <a:srcRect l="29933" t="19260" r="29821" b="10187"/>
          <a:stretch/>
        </p:blipFill>
        <p:spPr>
          <a:xfrm>
            <a:off x="408622" y="3594847"/>
            <a:ext cx="629400" cy="6206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38"/>
          <p:cNvCxnSpPr>
            <a:stCxn id="277" idx="1"/>
            <a:endCxn id="274" idx="3"/>
          </p:cNvCxnSpPr>
          <p:nvPr/>
        </p:nvCxnSpPr>
        <p:spPr>
          <a:xfrm flipH="1">
            <a:off x="2768400" y="1816150"/>
            <a:ext cx="963900" cy="91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38"/>
          <p:cNvCxnSpPr>
            <a:stCxn id="277" idx="1"/>
            <a:endCxn id="275" idx="3"/>
          </p:cNvCxnSpPr>
          <p:nvPr/>
        </p:nvCxnSpPr>
        <p:spPr>
          <a:xfrm flipH="1">
            <a:off x="2768400" y="1816150"/>
            <a:ext cx="963900" cy="312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83" name="Google Shape;283;p38"/>
          <p:cNvCxnSpPr>
            <a:stCxn id="277" idx="1"/>
            <a:endCxn id="276" idx="3"/>
          </p:cNvCxnSpPr>
          <p:nvPr/>
        </p:nvCxnSpPr>
        <p:spPr>
          <a:xfrm flipH="1">
            <a:off x="2768400" y="1816150"/>
            <a:ext cx="963900" cy="1534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84" name="Google Shape;284;p38"/>
          <p:cNvCxnSpPr>
            <a:endCxn id="277" idx="3"/>
          </p:cNvCxnSpPr>
          <p:nvPr/>
        </p:nvCxnSpPr>
        <p:spPr>
          <a:xfrm rot="10800000">
            <a:off x="6175800" y="1816150"/>
            <a:ext cx="788400" cy="15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285" name="Google Shape;285;p38"/>
          <p:cNvSpPr txBox="1"/>
          <p:nvPr/>
        </p:nvSpPr>
        <p:spPr>
          <a:xfrm>
            <a:off x="1304000" y="3702499"/>
            <a:ext cx="1464300" cy="493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Other data 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Montserrat"/>
                <a:ea typeface="Montserrat"/>
                <a:cs typeface="Montserrat"/>
                <a:sym typeface="Montserrat"/>
              </a:rPr>
              <a:t>sources</a:t>
            </a:r>
            <a:endParaRPr sz="1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6" name="Google Shape;286;p38"/>
          <p:cNvCxnSpPr>
            <a:stCxn id="277" idx="1"/>
            <a:endCxn id="285" idx="3"/>
          </p:cNvCxnSpPr>
          <p:nvPr/>
        </p:nvCxnSpPr>
        <p:spPr>
          <a:xfrm flipH="1">
            <a:off x="2768400" y="1816150"/>
            <a:ext cx="963900" cy="2133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/>
          <p:nvPr/>
        </p:nvSpPr>
        <p:spPr>
          <a:xfrm>
            <a:off x="0" y="-4465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ill Sans"/>
              <a:buNone/>
            </a:pPr>
            <a:endParaRPr sz="15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2" name="Google Shape;292;p39"/>
          <p:cNvSpPr/>
          <p:nvPr/>
        </p:nvSpPr>
        <p:spPr>
          <a:xfrm>
            <a:off x="0" y="2899949"/>
            <a:ext cx="9144000" cy="51300"/>
          </a:xfrm>
          <a:prstGeom prst="rect">
            <a:avLst/>
          </a:prstGeom>
          <a:solidFill>
            <a:srgbClr val="29AACB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Gill Sans"/>
              <a:buNone/>
            </a:pPr>
            <a:endParaRPr sz="15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3" name="Google Shape;293;p39"/>
          <p:cNvPicPr preferRelativeResize="0"/>
          <p:nvPr/>
        </p:nvPicPr>
        <p:blipFill rotWithShape="1">
          <a:blip r:embed="rId3">
            <a:alphaModFix/>
          </a:blip>
          <a:srcRect b="44665"/>
          <a:stretch/>
        </p:blipFill>
        <p:spPr>
          <a:xfrm>
            <a:off x="0" y="929422"/>
            <a:ext cx="9144000" cy="19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6300" y="3630599"/>
            <a:ext cx="3118997" cy="8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9"/>
          <p:cNvSpPr/>
          <p:nvPr/>
        </p:nvSpPr>
        <p:spPr>
          <a:xfrm>
            <a:off x="4292050" y="1609538"/>
            <a:ext cx="4851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" tIns="9525" rIns="9525" bIns="95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GRACIAS!</a:t>
            </a:r>
            <a:endParaRPr sz="4000" b="0" i="0" u="none" strike="noStrike" cap="none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Presentación en pantalla (16:9)</PresentationFormat>
  <Paragraphs>83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Arial</vt:lpstr>
      <vt:lpstr>Merriweather Sans</vt:lpstr>
      <vt:lpstr>Montserrat</vt:lpstr>
      <vt:lpstr>Gill Sans</vt:lpstr>
      <vt:lpstr>Open Sans</vt:lpstr>
      <vt:lpstr>Montserrat ExtraBold</vt:lpstr>
      <vt:lpstr>Simple Light</vt:lpstr>
      <vt:lpstr>White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Broda</dc:creator>
  <cp:lastModifiedBy>Broda</cp:lastModifiedBy>
  <cp:revision>2</cp:revision>
  <dcterms:modified xsi:type="dcterms:W3CDTF">2020-03-05T16:17:37Z</dcterms:modified>
</cp:coreProperties>
</file>